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3"/>
  </p:notesMasterIdLst>
  <p:handoutMasterIdLst>
    <p:handoutMasterId r:id="rId14"/>
  </p:handoutMasterIdLst>
  <p:sldIdLst>
    <p:sldId id="347" r:id="rId2"/>
    <p:sldId id="366" r:id="rId3"/>
    <p:sldId id="368" r:id="rId4"/>
    <p:sldId id="369" r:id="rId5"/>
    <p:sldId id="370" r:id="rId6"/>
    <p:sldId id="379" r:id="rId7"/>
    <p:sldId id="380" r:id="rId8"/>
    <p:sldId id="381" r:id="rId9"/>
    <p:sldId id="382" r:id="rId10"/>
    <p:sldId id="383" r:id="rId11"/>
    <p:sldId id="384"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55" autoAdjust="0"/>
    <p:restoredTop sz="86400" autoAdjust="0"/>
  </p:normalViewPr>
  <p:slideViewPr>
    <p:cSldViewPr>
      <p:cViewPr varScale="1">
        <p:scale>
          <a:sx n="60" d="100"/>
          <a:sy n="60" d="100"/>
        </p:scale>
        <p:origin x="1304" y="56"/>
      </p:cViewPr>
      <p:guideLst>
        <p:guide orient="horz" pos="2160"/>
        <p:guide pos="2880"/>
      </p:guideLst>
    </p:cSldViewPr>
  </p:slideViewPr>
  <p:outlineViewPr>
    <p:cViewPr>
      <p:scale>
        <a:sx n="33" d="100"/>
        <a:sy n="33" d="100"/>
      </p:scale>
      <p:origin x="0" y="3462"/>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8/30/2018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6.1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6</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 (1 of 2)</a:t>
            </a:r>
            <a:endParaRPr lang="ru-RU" dirty="0"/>
          </a:p>
        </p:txBody>
      </p:sp>
      <p:sp>
        <p:nvSpPr>
          <p:cNvPr id="3" name="Content Placeholder 2"/>
          <p:cNvSpPr>
            <a:spLocks noGrp="1"/>
          </p:cNvSpPr>
          <p:nvPr>
            <p:ph sz="quarter" idx="10"/>
          </p:nvPr>
        </p:nvSpPr>
        <p:spPr>
          <a:xfrm>
            <a:off x="247304" y="1407392"/>
            <a:ext cx="8591895" cy="4764807"/>
          </a:xfrm>
        </p:spPr>
        <p:txBody>
          <a:bodyPr>
            <a:normAutofit/>
          </a:bodyPr>
          <a:lstStyle/>
          <a:p>
            <a:pPr marL="0" indent="0">
              <a:spcBef>
                <a:spcPts val="624"/>
              </a:spcBef>
              <a:buNone/>
            </a:pPr>
            <a:r>
              <a:rPr lang="en-US" dirty="0"/>
              <a:t>Factors are the explanatory </a:t>
            </a:r>
            <a:r>
              <a:rPr lang="en-US" dirty="0" smtClean="0"/>
              <a:t>variables</a:t>
            </a:r>
          </a:p>
          <a:p>
            <a:pPr marL="452437" lvl="1" indent="0">
              <a:spcBef>
                <a:spcPts val="624"/>
              </a:spcBef>
              <a:buNone/>
            </a:pPr>
            <a:r>
              <a:rPr lang="en-US" dirty="0"/>
              <a:t>Example: Drug or Subject</a:t>
            </a:r>
          </a:p>
          <a:p>
            <a:pPr marL="0" indent="0">
              <a:spcBef>
                <a:spcPts val="624"/>
              </a:spcBef>
              <a:buNone/>
            </a:pPr>
            <a:r>
              <a:rPr lang="en-US" dirty="0"/>
              <a:t>Levels are the categories in a </a:t>
            </a:r>
            <a:r>
              <a:rPr lang="en-US" dirty="0" smtClean="0"/>
              <a:t>factor</a:t>
            </a:r>
          </a:p>
          <a:p>
            <a:pPr marL="452437" lvl="1" indent="0">
              <a:spcBef>
                <a:spcPts val="624"/>
              </a:spcBef>
              <a:buNone/>
            </a:pPr>
            <a:r>
              <a:rPr lang="en-US" dirty="0"/>
              <a:t>Example: Placebo, Caffeine, </a:t>
            </a:r>
            <a:r>
              <a:rPr lang="en-US" dirty="0" err="1"/>
              <a:t>Theobromine</a:t>
            </a:r>
            <a:endParaRPr lang="en-US" dirty="0"/>
          </a:p>
          <a:p>
            <a:pPr marL="0" indent="0">
              <a:spcBef>
                <a:spcPts val="624"/>
              </a:spcBef>
              <a:buNone/>
            </a:pPr>
            <a:r>
              <a:rPr lang="en-US" dirty="0"/>
              <a:t>Crossed factors mean we have data for </a:t>
            </a:r>
            <a:r>
              <a:rPr lang="en-US" dirty="0" smtClean="0"/>
              <a:t>every combination </a:t>
            </a:r>
            <a:r>
              <a:rPr lang="en-US" dirty="0"/>
              <a:t>of the </a:t>
            </a:r>
            <a:r>
              <a:rPr lang="en-US" dirty="0" smtClean="0"/>
              <a:t>factors</a:t>
            </a:r>
          </a:p>
          <a:p>
            <a:pPr marL="452437" lvl="1" indent="0">
              <a:spcBef>
                <a:spcPts val="624"/>
              </a:spcBef>
              <a:buNone/>
            </a:pPr>
            <a:r>
              <a:rPr lang="en-US" dirty="0"/>
              <a:t>Example: Drug </a:t>
            </a:r>
            <a:r>
              <a:rPr lang="en-US" dirty="0" smtClean="0"/>
              <a:t>× Subject</a:t>
            </a:r>
            <a:endParaRPr lang="en-US" dirty="0"/>
          </a:p>
        </p:txBody>
      </p:sp>
    </p:spTree>
    <p:extLst>
      <p:ext uri="{BB962C8B-B14F-4D97-AF65-F5344CB8AC3E}">
        <p14:creationId xmlns:p14="http://schemas.microsoft.com/office/powerpoint/2010/main" val="3682003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 (2 of 2)</a:t>
            </a:r>
            <a:endParaRPr lang="ru-RU" dirty="0"/>
          </a:p>
        </p:txBody>
      </p:sp>
      <p:sp>
        <p:nvSpPr>
          <p:cNvPr id="3" name="Content Placeholder 2"/>
          <p:cNvSpPr>
            <a:spLocks noGrp="1"/>
          </p:cNvSpPr>
          <p:nvPr>
            <p:ph sz="quarter" idx="10"/>
          </p:nvPr>
        </p:nvSpPr>
        <p:spPr>
          <a:xfrm>
            <a:off x="247304" y="1407392"/>
            <a:ext cx="8591895" cy="4764807"/>
          </a:xfrm>
        </p:spPr>
        <p:txBody>
          <a:bodyPr>
            <a:normAutofit/>
          </a:bodyPr>
          <a:lstStyle/>
          <a:p>
            <a:pPr marL="0" indent="0">
              <a:spcBef>
                <a:spcPts val="624"/>
              </a:spcBef>
              <a:buNone/>
            </a:pPr>
            <a:r>
              <a:rPr lang="en-US" sz="2400" dirty="0"/>
              <a:t>Factors of interest relate to the goals of the </a:t>
            </a:r>
            <a:r>
              <a:rPr lang="en-US" sz="2400" dirty="0" smtClean="0"/>
              <a:t>study</a:t>
            </a:r>
          </a:p>
          <a:p>
            <a:pPr marL="452437" lvl="1" indent="0">
              <a:spcBef>
                <a:spcPts val="624"/>
              </a:spcBef>
              <a:buNone/>
            </a:pPr>
            <a:r>
              <a:rPr lang="en-US" sz="2200" dirty="0"/>
              <a:t>Example: </a:t>
            </a:r>
            <a:r>
              <a:rPr lang="en-US" sz="2200" dirty="0" smtClean="0"/>
              <a:t>Drug (usually </a:t>
            </a:r>
            <a:r>
              <a:rPr lang="en-US" sz="2200" dirty="0"/>
              <a:t>the treatments</a:t>
            </a:r>
            <a:r>
              <a:rPr lang="en-US" sz="2200" dirty="0" smtClean="0"/>
              <a:t>)</a:t>
            </a:r>
          </a:p>
          <a:p>
            <a:pPr marL="0" indent="0">
              <a:spcBef>
                <a:spcPts val="624"/>
              </a:spcBef>
              <a:buNone/>
            </a:pPr>
            <a:r>
              <a:rPr lang="en-US" sz="2400" dirty="0"/>
              <a:t>Nuisance factors help explain </a:t>
            </a:r>
            <a:r>
              <a:rPr lang="en-US" sz="2400" dirty="0" smtClean="0"/>
              <a:t>variability</a:t>
            </a:r>
          </a:p>
          <a:p>
            <a:pPr marL="452437" lvl="1" indent="0">
              <a:spcBef>
                <a:spcPts val="624"/>
              </a:spcBef>
              <a:buNone/>
            </a:pPr>
            <a:r>
              <a:rPr lang="en-US" sz="2200" dirty="0"/>
              <a:t>Example: </a:t>
            </a:r>
            <a:r>
              <a:rPr lang="en-US" sz="2200" dirty="0" smtClean="0"/>
              <a:t>Subject (often </a:t>
            </a:r>
            <a:r>
              <a:rPr lang="en-US" sz="2200" dirty="0"/>
              <a:t>the blocks</a:t>
            </a:r>
            <a:r>
              <a:rPr lang="en-US" sz="2200" dirty="0" smtClean="0"/>
              <a:t>)</a:t>
            </a:r>
          </a:p>
          <a:p>
            <a:pPr marL="0" indent="0">
              <a:spcBef>
                <a:spcPts val="624"/>
              </a:spcBef>
              <a:buNone/>
            </a:pPr>
            <a:r>
              <a:rPr lang="en-US" sz="2400" dirty="0"/>
              <a:t>Main effects are the difference between the group means for a factor and the grand </a:t>
            </a:r>
            <a:r>
              <a:rPr lang="en-US" sz="2400" dirty="0" smtClean="0"/>
              <a:t>mean</a:t>
            </a:r>
          </a:p>
          <a:p>
            <a:pPr marL="452437" lvl="1" indent="0">
              <a:spcBef>
                <a:spcPts val="624"/>
              </a:spcBef>
              <a:buNone/>
            </a:pPr>
            <a:r>
              <a:rPr lang="en-US" sz="2200" dirty="0"/>
              <a:t>Example: See more in Section 6.3</a:t>
            </a:r>
          </a:p>
          <a:p>
            <a:pPr marL="0" indent="0">
              <a:spcBef>
                <a:spcPts val="624"/>
              </a:spcBef>
              <a:buNone/>
            </a:pPr>
            <a:r>
              <a:rPr lang="en-US" sz="2400" dirty="0"/>
              <a:t>Additive main effects say that the effect of one factor is constant across all levels of another </a:t>
            </a:r>
            <a:r>
              <a:rPr lang="en-US" sz="2400" dirty="0" smtClean="0"/>
              <a:t>factor</a:t>
            </a:r>
          </a:p>
          <a:p>
            <a:pPr marL="452437" lvl="1" indent="0">
              <a:spcBef>
                <a:spcPts val="624"/>
              </a:spcBef>
              <a:buNone/>
            </a:pPr>
            <a:r>
              <a:rPr lang="en-US" sz="2200" dirty="0"/>
              <a:t>Example: See Section 6.2 and non-additive examples </a:t>
            </a:r>
            <a:r>
              <a:rPr lang="en-US" sz="2200" dirty="0" smtClean="0"/>
              <a:t>in Chapter 7</a:t>
            </a:r>
            <a:endParaRPr lang="en-US" sz="2200" dirty="0"/>
          </a:p>
        </p:txBody>
      </p:sp>
    </p:spTree>
    <p:extLst>
      <p:ext uri="{BB962C8B-B14F-4D97-AF65-F5344CB8AC3E}">
        <p14:creationId xmlns:p14="http://schemas.microsoft.com/office/powerpoint/2010/main" val="1806185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6.1</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Two-way ANOVA</a:t>
            </a:r>
          </a:p>
          <a:p>
            <a:pPr marL="0" indent="508000">
              <a:spcBef>
                <a:spcPct val="0"/>
              </a:spcBef>
              <a:spcAft>
                <a:spcPct val="15000"/>
              </a:spcAft>
              <a:buNone/>
            </a:pPr>
            <a:r>
              <a:rPr lang="en-US" altLang="en-US" dirty="0">
                <a:sym typeface="Symbol" panose="05050102010706020507" pitchFamily="18" charset="2"/>
              </a:rPr>
              <a:t>Randomized block </a:t>
            </a:r>
            <a:r>
              <a:rPr lang="en-US" altLang="en-US" dirty="0" smtClean="0">
                <a:sym typeface="Symbol" panose="05050102010706020507" pitchFamily="18" charset="2"/>
              </a:rPr>
              <a:t>design</a:t>
            </a:r>
          </a:p>
          <a:p>
            <a:pPr marL="0" indent="508000">
              <a:spcBef>
                <a:spcPct val="0"/>
              </a:spcBef>
              <a:spcAft>
                <a:spcPct val="15000"/>
              </a:spcAft>
              <a:buNone/>
            </a:pPr>
            <a:r>
              <a:rPr lang="en-US" altLang="en-US" dirty="0">
                <a:sym typeface="Symbol" panose="05050102010706020507" pitchFamily="18" charset="2"/>
              </a:rPr>
              <a:t>Sources for blocks</a:t>
            </a:r>
          </a:p>
          <a:p>
            <a:pPr marL="0" indent="508000">
              <a:spcBef>
                <a:spcPct val="0"/>
              </a:spcBef>
              <a:spcAft>
                <a:spcPct val="15000"/>
              </a:spcAft>
              <a:buNone/>
            </a:pPr>
            <a:r>
              <a:rPr lang="en-US" altLang="en-US" dirty="0">
                <a:sym typeface="Symbol" panose="05050102010706020507" pitchFamily="18" charset="2"/>
              </a:rPr>
              <a:t>Terminology</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Example: FourExams</a:t>
            </a:r>
            <a:endParaRPr lang="ru-RU" dirty="0"/>
          </a:p>
        </p:txBody>
      </p:sp>
      <p:pic>
        <p:nvPicPr>
          <p:cNvPr id="8" name="Picture 2" descr="A table with seven columns and five rows, the and column headers, from left to right as follows: are Adam, Brenda, Cathy, Dave, Emily, and Mean. The data presented in the table is as follows:&#10;Row 1, Exam number 1: Adam: 62. Brenda: 94. Cathy: 68. Dave: 86. Emily: 50. Mean: 72.&#10;Row 2, Exam number 2: Adam: 87. Brenda: 95. Cathy, 93. Dave, 97. Emily: 63. Mean: 87.&#10;Row 3, Exam number 3: Adam: 74. Brenda: 86. Cathy: 82. Dave: 70. Emily: 28. Mean: 68.&#10;Row 4, Exam number 4: Adam: 77. Brenda: 89. Cathy: 73. Dave: 79. Emily: 47. Mean: 73.&#10;Row 5, Mean: Adam: 75. Brenda: 91. Cathy: 79. Dave: 83. Emily: 47. Mean: 75."/>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536124" y="1476094"/>
            <a:ext cx="6071753" cy="1982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228600" y="3581400"/>
            <a:ext cx="8610600" cy="2584280"/>
          </a:xfrm>
        </p:spPr>
        <p:txBody>
          <a:bodyPr>
            <a:normAutofit/>
          </a:bodyPr>
          <a:lstStyle/>
          <a:p>
            <a:pPr marL="0" indent="0">
              <a:spcBef>
                <a:spcPts val="624"/>
              </a:spcBef>
              <a:buNone/>
            </a:pPr>
            <a:r>
              <a:rPr lang="en-US" altLang="en-US" dirty="0"/>
              <a:t>We’</a:t>
            </a:r>
            <a:r>
              <a:rPr lang="en-US" altLang="ja-JP" dirty="0"/>
              <a:t>ve shown (one-way):</a:t>
            </a:r>
          </a:p>
          <a:p>
            <a:pPr marL="973138" indent="0">
              <a:spcBef>
                <a:spcPts val="624"/>
              </a:spcBef>
              <a:buNone/>
            </a:pPr>
            <a:r>
              <a:rPr lang="en-US" altLang="en-US" dirty="0" smtClean="0"/>
              <a:t>No </a:t>
            </a:r>
            <a:r>
              <a:rPr lang="en-US" altLang="en-US" dirty="0"/>
              <a:t>significant differences between the exams</a:t>
            </a:r>
          </a:p>
          <a:p>
            <a:pPr marL="973138" indent="0">
              <a:spcBef>
                <a:spcPts val="624"/>
              </a:spcBef>
              <a:buNone/>
            </a:pPr>
            <a:r>
              <a:rPr lang="en-US" altLang="en-US" dirty="0" smtClean="0"/>
              <a:t>Significant </a:t>
            </a:r>
            <a:r>
              <a:rPr lang="en-US" altLang="en-US" dirty="0"/>
              <a:t>differences between the </a:t>
            </a:r>
            <a:r>
              <a:rPr lang="en-US" altLang="en-US" dirty="0" smtClean="0"/>
              <a:t>students</a:t>
            </a:r>
          </a:p>
          <a:p>
            <a:pPr marL="0" indent="0">
              <a:spcBef>
                <a:spcPts val="624"/>
              </a:spcBef>
              <a:buNone/>
            </a:pPr>
            <a:r>
              <a:rPr lang="en-US" altLang="en-US" b="1" dirty="0"/>
              <a:t>Question</a:t>
            </a:r>
            <a:r>
              <a:rPr lang="en-US" altLang="en-US" dirty="0"/>
              <a:t>: Can we use BOTH factors to help explain the variability in the exam scores</a:t>
            </a:r>
            <a:r>
              <a:rPr lang="en-US" altLang="en-US" dirty="0" smtClean="0"/>
              <a:t>?</a:t>
            </a:r>
            <a:endParaRPr lang="en-US" altLang="en-US" dirty="0"/>
          </a:p>
        </p:txBody>
      </p:sp>
    </p:spTree>
    <p:extLst>
      <p:ext uri="{BB962C8B-B14F-4D97-AF65-F5344CB8AC3E}">
        <p14:creationId xmlns:p14="http://schemas.microsoft.com/office/powerpoint/2010/main" val="60543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Simple Block Design</a:t>
            </a:r>
            <a:endParaRPr lang="ru-RU" dirty="0"/>
          </a:p>
        </p:txBody>
      </p:sp>
      <p:sp>
        <p:nvSpPr>
          <p:cNvPr id="3" name="Content Placeholder 2"/>
          <p:cNvSpPr>
            <a:spLocks noGrp="1"/>
          </p:cNvSpPr>
          <p:nvPr>
            <p:ph sz="quarter" idx="10"/>
          </p:nvPr>
        </p:nvSpPr>
        <p:spPr>
          <a:xfrm>
            <a:off x="228600" y="1407393"/>
            <a:ext cx="8610600" cy="4688607"/>
          </a:xfrm>
        </p:spPr>
        <p:txBody>
          <a:bodyPr>
            <a:noAutofit/>
          </a:bodyPr>
          <a:lstStyle/>
          <a:p>
            <a:pPr marL="0" indent="0">
              <a:spcBef>
                <a:spcPts val="624"/>
              </a:spcBef>
              <a:buNone/>
            </a:pPr>
            <a:r>
              <a:rPr lang="en-US" altLang="en-US" b="1" dirty="0"/>
              <a:t>Definition</a:t>
            </a:r>
            <a:r>
              <a:rPr lang="en-US" altLang="en-US" dirty="0"/>
              <a:t>: A  simple block design has two factors with exactly one data value (observation) in each combination of the factors</a:t>
            </a:r>
            <a:r>
              <a:rPr lang="en-US" altLang="en-US" dirty="0" smtClean="0"/>
              <a:t>.</a:t>
            </a:r>
          </a:p>
          <a:p>
            <a:pPr marL="0" indent="0">
              <a:spcBef>
                <a:spcPts val="624"/>
              </a:spcBef>
              <a:buNone/>
            </a:pPr>
            <a:r>
              <a:rPr lang="en-US" altLang="en-US" b="1" dirty="0"/>
              <a:t>Assume</a:t>
            </a:r>
            <a:r>
              <a:rPr lang="en-US" altLang="en-US" dirty="0"/>
              <a:t>: Factor A (Treatments) has </a:t>
            </a:r>
            <a:r>
              <a:rPr lang="en-US" altLang="en-US" i="1" dirty="0"/>
              <a:t>I</a:t>
            </a:r>
            <a:r>
              <a:rPr lang="en-US" altLang="en-US" dirty="0"/>
              <a:t> levels</a:t>
            </a:r>
          </a:p>
          <a:p>
            <a:pPr marL="1379538" indent="0">
              <a:spcBef>
                <a:spcPts val="624"/>
              </a:spcBef>
              <a:buNone/>
            </a:pPr>
            <a:r>
              <a:rPr lang="en-US" altLang="en-US" dirty="0" smtClean="0"/>
              <a:t>Factor </a:t>
            </a:r>
            <a:r>
              <a:rPr lang="en-US" altLang="en-US" dirty="0"/>
              <a:t>B (Blocks) has </a:t>
            </a:r>
            <a:r>
              <a:rPr lang="en-US" altLang="en-US" i="1" dirty="0"/>
              <a:t>J </a:t>
            </a:r>
            <a:r>
              <a:rPr lang="en-US" altLang="en-US" dirty="0"/>
              <a:t>levels</a:t>
            </a:r>
          </a:p>
          <a:p>
            <a:pPr marL="973138" indent="0">
              <a:spcBef>
                <a:spcPts val="624"/>
              </a:spcBef>
              <a:buNone/>
            </a:pPr>
            <a:r>
              <a:rPr lang="en-US" altLang="en-US" dirty="0" smtClean="0">
                <a:sym typeface="Symbol" panose="05050102010706020507" pitchFamily="18" charset="2"/>
              </a:rPr>
              <a:t>→ </a:t>
            </a:r>
            <a:r>
              <a:rPr lang="en-US" altLang="en-US" i="1" dirty="0">
                <a:sym typeface="Symbol" panose="05050102010706020507" pitchFamily="18" charset="2"/>
              </a:rPr>
              <a:t>n </a:t>
            </a:r>
            <a:r>
              <a:rPr lang="en-US" altLang="en-US" dirty="0">
                <a:sym typeface="Symbol" panose="05050102010706020507" pitchFamily="18" charset="2"/>
              </a:rPr>
              <a:t>= </a:t>
            </a:r>
            <a:r>
              <a:rPr lang="en-US" altLang="en-US" i="1" dirty="0">
                <a:sym typeface="Symbol" panose="05050102010706020507" pitchFamily="18" charset="2"/>
              </a:rPr>
              <a:t>IJ </a:t>
            </a:r>
            <a:r>
              <a:rPr lang="en-US" altLang="en-US" dirty="0">
                <a:sym typeface="Symbol" panose="05050102010706020507" pitchFamily="18" charset="2"/>
              </a:rPr>
              <a:t>data </a:t>
            </a:r>
            <a:r>
              <a:rPr lang="en-US" altLang="en-US" dirty="0" smtClean="0">
                <a:sym typeface="Symbol" panose="05050102010706020507" pitchFamily="18" charset="2"/>
              </a:rPr>
              <a:t>values</a:t>
            </a:r>
          </a:p>
          <a:p>
            <a:pPr marL="0" indent="0">
              <a:spcBef>
                <a:spcPts val="624"/>
              </a:spcBef>
              <a:buNone/>
            </a:pPr>
            <a:r>
              <a:rPr lang="en-US" dirty="0"/>
              <a:t>Goal: Reduce the variability of the random errors by grouping similar cases into blocks, controlling for variation in the blocking </a:t>
            </a:r>
            <a:r>
              <a:rPr lang="en-US" dirty="0" smtClean="0"/>
              <a:t>factor</a:t>
            </a:r>
            <a:endParaRPr lang="en-US" dirty="0"/>
          </a:p>
        </p:txBody>
      </p:sp>
    </p:spTree>
    <p:extLst>
      <p:ext uri="{BB962C8B-B14F-4D97-AF65-F5344CB8AC3E}">
        <p14:creationId xmlns:p14="http://schemas.microsoft.com/office/powerpoint/2010/main" val="4152265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for Blocks</a:t>
            </a:r>
            <a:endParaRPr lang="ru-RU" dirty="0"/>
          </a:p>
        </p:txBody>
      </p:sp>
      <p:sp>
        <p:nvSpPr>
          <p:cNvPr id="3" name="Content Placeholder 2"/>
          <p:cNvSpPr>
            <a:spLocks noGrp="1"/>
          </p:cNvSpPr>
          <p:nvPr>
            <p:ph sz="quarter" idx="10"/>
          </p:nvPr>
        </p:nvSpPr>
        <p:spPr>
          <a:xfrm>
            <a:off x="247304" y="1407392"/>
            <a:ext cx="8591895" cy="4764807"/>
          </a:xfrm>
        </p:spPr>
        <p:txBody>
          <a:bodyPr>
            <a:normAutofit lnSpcReduction="10000"/>
          </a:bodyPr>
          <a:lstStyle/>
          <a:p>
            <a:pPr marL="0" indent="0">
              <a:spcBef>
                <a:spcPts val="624"/>
              </a:spcBef>
              <a:buNone/>
            </a:pPr>
            <a:r>
              <a:rPr lang="en-US" b="1" dirty="0"/>
              <a:t>Subdivision</a:t>
            </a:r>
          </a:p>
          <a:p>
            <a:pPr marL="0" indent="0">
              <a:spcBef>
                <a:spcPts val="624"/>
              </a:spcBef>
              <a:buNone/>
            </a:pPr>
            <a:r>
              <a:rPr lang="en-US" dirty="0" smtClean="0"/>
              <a:t>Example: Take </a:t>
            </a:r>
            <a:r>
              <a:rPr lang="en-US" dirty="0"/>
              <a:t>three fields (blocks) and plant different varieties of a crop (treatments) in each field</a:t>
            </a:r>
            <a:r>
              <a:rPr lang="en-US" dirty="0" smtClean="0"/>
              <a:t>.</a:t>
            </a:r>
          </a:p>
          <a:p>
            <a:pPr marL="0" indent="0">
              <a:spcBef>
                <a:spcPts val="624"/>
              </a:spcBef>
              <a:buNone/>
            </a:pPr>
            <a:endParaRPr lang="en-US" b="1" dirty="0" smtClean="0"/>
          </a:p>
          <a:p>
            <a:pPr marL="0" indent="0">
              <a:spcBef>
                <a:spcPts val="624"/>
              </a:spcBef>
              <a:buNone/>
            </a:pPr>
            <a:r>
              <a:rPr lang="en-US" b="1" dirty="0" smtClean="0"/>
              <a:t>Matching</a:t>
            </a:r>
            <a:endParaRPr lang="en-US" b="1" dirty="0"/>
          </a:p>
          <a:p>
            <a:pPr marL="0" indent="0">
              <a:spcBef>
                <a:spcPts val="624"/>
              </a:spcBef>
              <a:buNone/>
            </a:pPr>
            <a:r>
              <a:rPr lang="en-US" dirty="0" smtClean="0"/>
              <a:t>Example: Have </a:t>
            </a:r>
            <a:r>
              <a:rPr lang="en-US" dirty="0"/>
              <a:t>15 sets of twins (blocks) and randomly assign one in each pair to treatment and control</a:t>
            </a:r>
            <a:r>
              <a:rPr lang="en-US" dirty="0" smtClean="0"/>
              <a:t>.</a:t>
            </a:r>
          </a:p>
          <a:p>
            <a:pPr marL="0" indent="0">
              <a:spcBef>
                <a:spcPts val="624"/>
              </a:spcBef>
              <a:buNone/>
            </a:pPr>
            <a:endParaRPr lang="en-US" b="1" dirty="0" smtClean="0"/>
          </a:p>
          <a:p>
            <a:pPr marL="0" indent="0">
              <a:spcBef>
                <a:spcPts val="624"/>
              </a:spcBef>
              <a:buNone/>
            </a:pPr>
            <a:r>
              <a:rPr lang="en-US" b="1" dirty="0" smtClean="0"/>
              <a:t>Reusing</a:t>
            </a:r>
            <a:endParaRPr lang="en-US" b="1" dirty="0"/>
          </a:p>
          <a:p>
            <a:pPr marL="0" indent="0">
              <a:spcBef>
                <a:spcPts val="624"/>
              </a:spcBef>
              <a:buNone/>
            </a:pPr>
            <a:r>
              <a:rPr lang="en-US" dirty="0" smtClean="0"/>
              <a:t>Example</a:t>
            </a:r>
            <a:r>
              <a:rPr lang="en-US" dirty="0"/>
              <a:t>: </a:t>
            </a:r>
            <a:r>
              <a:rPr lang="en-US" dirty="0" smtClean="0"/>
              <a:t>Have </a:t>
            </a:r>
            <a:r>
              <a:rPr lang="en-US" dirty="0"/>
              <a:t>five students (blocks) each take four different exams (treatments</a:t>
            </a:r>
            <a:r>
              <a:rPr lang="en-US" dirty="0" smtClean="0"/>
              <a:t>).</a:t>
            </a:r>
            <a:endParaRPr lang="en-US" dirty="0"/>
          </a:p>
        </p:txBody>
      </p:sp>
    </p:spTree>
    <p:extLst>
      <p:ext uri="{BB962C8B-B14F-4D97-AF65-F5344CB8AC3E}">
        <p14:creationId xmlns:p14="http://schemas.microsoft.com/office/powerpoint/2010/main" val="1019116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Experiments vs. </a:t>
            </a:r>
            <a:r>
              <a:rPr lang="en-US" dirty="0" smtClean="0"/>
              <a:t>Observational</a:t>
            </a:r>
            <a:endParaRPr lang="ru-RU" dirty="0"/>
          </a:p>
        </p:txBody>
      </p:sp>
      <p:sp>
        <p:nvSpPr>
          <p:cNvPr id="3" name="Content Placeholder 2"/>
          <p:cNvSpPr>
            <a:spLocks noGrp="1"/>
          </p:cNvSpPr>
          <p:nvPr>
            <p:ph sz="quarter" idx="10"/>
          </p:nvPr>
        </p:nvSpPr>
        <p:spPr>
          <a:xfrm>
            <a:off x="247304" y="1407392"/>
            <a:ext cx="8591895" cy="4764807"/>
          </a:xfrm>
        </p:spPr>
        <p:txBody>
          <a:bodyPr>
            <a:normAutofit lnSpcReduction="10000"/>
          </a:bodyPr>
          <a:lstStyle/>
          <a:p>
            <a:pPr marL="0" indent="0">
              <a:spcBef>
                <a:spcPts val="624"/>
              </a:spcBef>
              <a:buNone/>
            </a:pPr>
            <a:r>
              <a:rPr lang="en-US" dirty="0"/>
              <a:t>If the treatment is assigned at random to the units in each block (a unique treatment for each unit) we call it a </a:t>
            </a:r>
            <a:r>
              <a:rPr lang="en-US" i="1" dirty="0"/>
              <a:t>randomized complete block </a:t>
            </a:r>
            <a:r>
              <a:rPr lang="en-US" dirty="0"/>
              <a:t>(RCB) design</a:t>
            </a:r>
            <a:r>
              <a:rPr lang="en-US" dirty="0" smtClean="0"/>
              <a:t>.</a:t>
            </a:r>
          </a:p>
          <a:p>
            <a:pPr marL="0" indent="0">
              <a:spcBef>
                <a:spcPts val="624"/>
              </a:spcBef>
              <a:buNone/>
            </a:pPr>
            <a:endParaRPr lang="en-US" dirty="0" smtClean="0"/>
          </a:p>
          <a:p>
            <a:pPr marL="0" indent="0">
              <a:spcBef>
                <a:spcPts val="624"/>
              </a:spcBef>
              <a:buNone/>
            </a:pPr>
            <a:r>
              <a:rPr lang="en-US" dirty="0" smtClean="0"/>
              <a:t>Example</a:t>
            </a:r>
            <a:r>
              <a:rPr lang="en-US" dirty="0"/>
              <a:t>: Twin study with random </a:t>
            </a:r>
            <a:r>
              <a:rPr lang="en-US" dirty="0" smtClean="0"/>
              <a:t>assignment</a:t>
            </a:r>
          </a:p>
          <a:p>
            <a:pPr marL="0" indent="0">
              <a:spcBef>
                <a:spcPts val="624"/>
              </a:spcBef>
              <a:buNone/>
            </a:pPr>
            <a:endParaRPr lang="en-US" dirty="0" smtClean="0"/>
          </a:p>
          <a:p>
            <a:pPr marL="0" indent="0">
              <a:spcBef>
                <a:spcPts val="624"/>
              </a:spcBef>
              <a:buNone/>
            </a:pPr>
            <a:r>
              <a:rPr lang="en-US" dirty="0" smtClean="0"/>
              <a:t>A </a:t>
            </a:r>
            <a:r>
              <a:rPr lang="en-US" i="1" dirty="0"/>
              <a:t>complete block design </a:t>
            </a:r>
            <a:r>
              <a:rPr lang="en-US" dirty="0"/>
              <a:t>for observational data has a unique treatment for each unit of the block but no random assignment</a:t>
            </a:r>
            <a:r>
              <a:rPr lang="en-US" dirty="0" smtClean="0"/>
              <a:t>.</a:t>
            </a:r>
          </a:p>
          <a:p>
            <a:pPr marL="0" indent="0">
              <a:spcBef>
                <a:spcPts val="624"/>
              </a:spcBef>
              <a:buNone/>
            </a:pPr>
            <a:endParaRPr lang="en-US" dirty="0" smtClean="0"/>
          </a:p>
          <a:p>
            <a:pPr marL="0" indent="0">
              <a:spcBef>
                <a:spcPts val="624"/>
              </a:spcBef>
              <a:buNone/>
            </a:pPr>
            <a:r>
              <a:rPr lang="en-US" dirty="0" smtClean="0"/>
              <a:t>Example</a:t>
            </a:r>
            <a:r>
              <a:rPr lang="en-US" dirty="0"/>
              <a:t>: Five students each taking four </a:t>
            </a:r>
            <a:r>
              <a:rPr lang="en-US" dirty="0" smtClean="0"/>
              <a:t>exams</a:t>
            </a:r>
            <a:endParaRPr lang="en-US" dirty="0"/>
          </a:p>
        </p:txBody>
      </p:sp>
    </p:spTree>
    <p:extLst>
      <p:ext uri="{BB962C8B-B14F-4D97-AF65-F5344CB8AC3E}">
        <p14:creationId xmlns:p14="http://schemas.microsoft.com/office/powerpoint/2010/main" val="465720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Frantic Fingers</a:t>
            </a:r>
          </a:p>
        </p:txBody>
      </p:sp>
      <p:sp>
        <p:nvSpPr>
          <p:cNvPr id="7" name="Content Placeholder 6"/>
          <p:cNvSpPr>
            <a:spLocks noGrp="1"/>
          </p:cNvSpPr>
          <p:nvPr>
            <p:ph idx="1"/>
          </p:nvPr>
        </p:nvSpPr>
        <p:spPr>
          <a:xfrm>
            <a:off x="152400" y="1447800"/>
            <a:ext cx="5334000" cy="3733800"/>
          </a:xfrm>
        </p:spPr>
        <p:txBody>
          <a:bodyPr>
            <a:noAutofit/>
          </a:bodyPr>
          <a:lstStyle/>
          <a:p>
            <a:pPr marL="0" indent="0">
              <a:spcBef>
                <a:spcPts val="624"/>
              </a:spcBef>
              <a:buNone/>
            </a:pPr>
            <a:r>
              <a:rPr lang="en-US" sz="2400" dirty="0"/>
              <a:t>Four subjects were given a placebo, caffeine, or </a:t>
            </a:r>
            <a:r>
              <a:rPr lang="en-US" sz="2400" dirty="0" err="1"/>
              <a:t>theobromine</a:t>
            </a:r>
            <a:r>
              <a:rPr lang="en-US" sz="2400" dirty="0"/>
              <a:t> (in a random order), and a finger tap rate was recorded after each drug</a:t>
            </a:r>
            <a:r>
              <a:rPr lang="en-US" sz="2400" dirty="0" smtClean="0"/>
              <a:t>.</a:t>
            </a:r>
          </a:p>
          <a:p>
            <a:pPr marL="0" indent="0">
              <a:spcBef>
                <a:spcPts val="624"/>
              </a:spcBef>
              <a:buNone/>
            </a:pPr>
            <a:r>
              <a:rPr lang="en-US" sz="2400" dirty="0" smtClean="0"/>
              <a:t>Data </a:t>
            </a:r>
            <a:r>
              <a:rPr lang="en-US" sz="2400" dirty="0"/>
              <a:t>are in </a:t>
            </a:r>
            <a:r>
              <a:rPr lang="en-US" sz="2400" dirty="0" smtClean="0"/>
              <a:t>FranticFingers</a:t>
            </a:r>
          </a:p>
          <a:p>
            <a:pPr marL="0" indent="0">
              <a:spcBef>
                <a:spcPts val="624"/>
              </a:spcBef>
              <a:buNone/>
            </a:pPr>
            <a:r>
              <a:rPr lang="en-US" sz="2400" dirty="0"/>
              <a:t>Treatment: Drug</a:t>
            </a:r>
          </a:p>
          <a:p>
            <a:pPr marL="0" indent="0">
              <a:spcBef>
                <a:spcPts val="624"/>
              </a:spcBef>
              <a:buNone/>
            </a:pPr>
            <a:r>
              <a:rPr lang="en-US" sz="2400" dirty="0"/>
              <a:t>Blocks: Subject (reused)</a:t>
            </a:r>
          </a:p>
          <a:p>
            <a:pPr marL="0" indent="0">
              <a:spcBef>
                <a:spcPts val="624"/>
              </a:spcBef>
              <a:buNone/>
            </a:pPr>
            <a:r>
              <a:rPr lang="en-US" sz="2400" dirty="0"/>
              <a:t>Response: Tap </a:t>
            </a:r>
            <a:r>
              <a:rPr lang="en-US" sz="2400" dirty="0" smtClean="0"/>
              <a:t>rate</a:t>
            </a:r>
            <a:endParaRPr lang="en-US" sz="2400" dirty="0"/>
          </a:p>
        </p:txBody>
      </p:sp>
      <p:graphicFrame>
        <p:nvGraphicFramePr>
          <p:cNvPr id="12" name="Table Placeholder 1">
            <a:extLst>
              <a:ext uri="{FF2B5EF4-FFF2-40B4-BE49-F238E27FC236}">
                <a16:creationId xmlns="" xmlns:a16="http://schemas.microsoft.com/office/drawing/2014/main" id="{6FB65524-595D-449F-A049-4D7C78417BCF}"/>
              </a:ext>
            </a:extLst>
          </p:cNvPr>
          <p:cNvGraphicFramePr>
            <a:graphicFrameLocks noGrp="1"/>
          </p:cNvGraphicFramePr>
          <p:nvPr>
            <p:ph type="tbl" sz="quarter" idx="12"/>
            <p:extLst>
              <p:ext uri="{D42A27DB-BD31-4B8C-83A1-F6EECF244321}">
                <p14:modId xmlns:p14="http://schemas.microsoft.com/office/powerpoint/2010/main" val="3367223184"/>
              </p:ext>
            </p:extLst>
          </p:nvPr>
        </p:nvGraphicFramePr>
        <p:xfrm>
          <a:off x="5410200" y="3048000"/>
          <a:ext cx="3051177" cy="1219200"/>
        </p:xfrm>
        <a:graphic>
          <a:graphicData uri="http://schemas.openxmlformats.org/drawingml/2006/table">
            <a:tbl>
              <a:tblPr firstRow="1" bandRow="1">
                <a:tableStyleId>{5940675A-B579-460E-94D1-54222C63F5DA}</a:tableStyleId>
              </a:tblPr>
              <a:tblGrid>
                <a:gridCol w="1335405">
                  <a:extLst>
                    <a:ext uri="{9D8B030D-6E8A-4147-A177-3AD203B41FA5}">
                      <a16:colId xmlns="" xmlns:a16="http://schemas.microsoft.com/office/drawing/2014/main" val="2481968449"/>
                    </a:ext>
                  </a:extLst>
                </a:gridCol>
                <a:gridCol w="428943">
                  <a:extLst>
                    <a:ext uri="{9D8B030D-6E8A-4147-A177-3AD203B41FA5}">
                      <a16:colId xmlns="" xmlns:a16="http://schemas.microsoft.com/office/drawing/2014/main" val="3480073884"/>
                    </a:ext>
                  </a:extLst>
                </a:gridCol>
                <a:gridCol w="428943">
                  <a:extLst>
                    <a:ext uri="{9D8B030D-6E8A-4147-A177-3AD203B41FA5}">
                      <a16:colId xmlns="" xmlns:a16="http://schemas.microsoft.com/office/drawing/2014/main" val="198035436"/>
                    </a:ext>
                  </a:extLst>
                </a:gridCol>
                <a:gridCol w="428943">
                  <a:extLst>
                    <a:ext uri="{9D8B030D-6E8A-4147-A177-3AD203B41FA5}">
                      <a16:colId xmlns="" xmlns:a16="http://schemas.microsoft.com/office/drawing/2014/main" val="4085028932"/>
                    </a:ext>
                  </a:extLst>
                </a:gridCol>
                <a:gridCol w="428943">
                  <a:extLst>
                    <a:ext uri="{9D8B030D-6E8A-4147-A177-3AD203B41FA5}">
                      <a16:colId xmlns="" xmlns:a16="http://schemas.microsoft.com/office/drawing/2014/main" val="988670724"/>
                    </a:ext>
                  </a:extLst>
                </a:gridCol>
              </a:tblGrid>
              <a:tr h="152400">
                <a:tc>
                  <a:txBody>
                    <a:bodyPr/>
                    <a:lstStyle/>
                    <a:p>
                      <a:pPr algn="ctr"/>
                      <a:r>
                        <a:rPr lang="en-US" sz="1400" b="1" dirty="0" smtClean="0">
                          <a:latin typeface="Arial" pitchFamily="34" charset="0"/>
                          <a:cs typeface="Arial" pitchFamily="34" charset="0"/>
                        </a:rPr>
                        <a:t>Drug/Subject</a:t>
                      </a:r>
                      <a:endParaRPr lang="en-US" sz="1400" b="1" dirty="0">
                        <a:latin typeface="Arial" pitchFamily="34" charset="0"/>
                        <a:cs typeface="Arial" pitchFamily="34" charset="0"/>
                      </a:endParaRPr>
                    </a:p>
                  </a:txBody>
                  <a:tcPr anchor="ctr"/>
                </a:tc>
                <a:tc>
                  <a:txBody>
                    <a:bodyPr/>
                    <a:lstStyle/>
                    <a:p>
                      <a:pPr algn="ctr"/>
                      <a:r>
                        <a:rPr lang="en-US" sz="1400" b="1" dirty="0">
                          <a:latin typeface="Arial" pitchFamily="34" charset="0"/>
                          <a:cs typeface="Arial" pitchFamily="34" charset="0"/>
                        </a:rPr>
                        <a:t>A</a:t>
                      </a:r>
                    </a:p>
                  </a:txBody>
                  <a:tcPr anchor="ctr"/>
                </a:tc>
                <a:tc>
                  <a:txBody>
                    <a:bodyPr/>
                    <a:lstStyle/>
                    <a:p>
                      <a:pPr algn="ctr"/>
                      <a:r>
                        <a:rPr lang="en-US" sz="1400" b="1" dirty="0">
                          <a:latin typeface="Arial" pitchFamily="34" charset="0"/>
                          <a:cs typeface="Arial" pitchFamily="34" charset="0"/>
                        </a:rPr>
                        <a:t>B</a:t>
                      </a:r>
                    </a:p>
                  </a:txBody>
                  <a:tcPr anchor="ctr"/>
                </a:tc>
                <a:tc>
                  <a:txBody>
                    <a:bodyPr/>
                    <a:lstStyle/>
                    <a:p>
                      <a:pPr algn="ctr"/>
                      <a:r>
                        <a:rPr lang="en-US" sz="1400" b="1" dirty="0">
                          <a:latin typeface="Arial" pitchFamily="34" charset="0"/>
                          <a:cs typeface="Arial" pitchFamily="34" charset="0"/>
                        </a:rPr>
                        <a:t>C</a:t>
                      </a:r>
                    </a:p>
                  </a:txBody>
                  <a:tcPr anchor="ctr"/>
                </a:tc>
                <a:tc>
                  <a:txBody>
                    <a:bodyPr/>
                    <a:lstStyle/>
                    <a:p>
                      <a:pPr algn="ctr"/>
                      <a:r>
                        <a:rPr lang="en-US" sz="1400" b="1" dirty="0">
                          <a:latin typeface="Arial" pitchFamily="34" charset="0"/>
                          <a:cs typeface="Arial" pitchFamily="34" charset="0"/>
                        </a:rPr>
                        <a:t>D</a:t>
                      </a:r>
                    </a:p>
                  </a:txBody>
                  <a:tcPr anchor="ctr"/>
                </a:tc>
                <a:extLst>
                  <a:ext uri="{0D108BD9-81ED-4DB2-BD59-A6C34878D82A}">
                    <a16:rowId xmlns="" xmlns:a16="http://schemas.microsoft.com/office/drawing/2014/main" val="1309975637"/>
                  </a:ext>
                </a:extLst>
              </a:tr>
              <a:tr h="152400">
                <a:tc>
                  <a:txBody>
                    <a:bodyPr/>
                    <a:lstStyle/>
                    <a:p>
                      <a:pPr algn="ctr"/>
                      <a:r>
                        <a:rPr lang="en-US" sz="1400" b="1" dirty="0">
                          <a:latin typeface="Arial" pitchFamily="34" charset="0"/>
                          <a:cs typeface="Arial" pitchFamily="34" charset="0"/>
                        </a:rPr>
                        <a:t>Placebo</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11</a:t>
                      </a:r>
                    </a:p>
                  </a:txBody>
                  <a:tcPr/>
                </a:tc>
                <a:tc>
                  <a:txBody>
                    <a:bodyPr/>
                    <a:lstStyle/>
                    <a:p>
                      <a:pPr algn="ctr"/>
                      <a:r>
                        <a:rPr lang="en-US" sz="1400" dirty="0">
                          <a:latin typeface="Arial" pitchFamily="34" charset="0"/>
                          <a:cs typeface="Arial" pitchFamily="34" charset="0"/>
                        </a:rPr>
                        <a:t>56</a:t>
                      </a:r>
                    </a:p>
                  </a:txBody>
                  <a:tcPr/>
                </a:tc>
                <a:tc>
                  <a:txBody>
                    <a:bodyPr/>
                    <a:lstStyle/>
                    <a:p>
                      <a:pPr algn="ctr"/>
                      <a:r>
                        <a:rPr lang="en-US" sz="1400" dirty="0">
                          <a:latin typeface="Arial" pitchFamily="34" charset="0"/>
                          <a:cs typeface="Arial" pitchFamily="34" charset="0"/>
                        </a:rPr>
                        <a:t>15</a:t>
                      </a:r>
                    </a:p>
                  </a:txBody>
                  <a:tcPr/>
                </a:tc>
                <a:tc>
                  <a:txBody>
                    <a:bodyPr/>
                    <a:lstStyle/>
                    <a:p>
                      <a:pPr algn="ctr"/>
                      <a:r>
                        <a:rPr lang="en-US" sz="1400" dirty="0">
                          <a:latin typeface="Arial" pitchFamily="34" charset="0"/>
                          <a:cs typeface="Arial" pitchFamily="34" charset="0"/>
                        </a:rPr>
                        <a:t>6</a:t>
                      </a:r>
                    </a:p>
                  </a:txBody>
                  <a:tcPr/>
                </a:tc>
                <a:extLst>
                  <a:ext uri="{0D108BD9-81ED-4DB2-BD59-A6C34878D82A}">
                    <a16:rowId xmlns="" xmlns:a16="http://schemas.microsoft.com/office/drawing/2014/main" val="3351750484"/>
                  </a:ext>
                </a:extLst>
              </a:tr>
              <a:tr h="152400">
                <a:tc>
                  <a:txBody>
                    <a:bodyPr/>
                    <a:lstStyle/>
                    <a:p>
                      <a:pPr algn="ctr"/>
                      <a:r>
                        <a:rPr lang="en-US" sz="1400" b="1" dirty="0">
                          <a:latin typeface="Arial" pitchFamily="34" charset="0"/>
                          <a:cs typeface="Arial" pitchFamily="34" charset="0"/>
                        </a:rPr>
                        <a:t>Caffeine</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26</a:t>
                      </a:r>
                    </a:p>
                  </a:txBody>
                  <a:tcPr/>
                </a:tc>
                <a:tc>
                  <a:txBody>
                    <a:bodyPr/>
                    <a:lstStyle/>
                    <a:p>
                      <a:pPr algn="ctr"/>
                      <a:r>
                        <a:rPr lang="en-US" sz="1400" dirty="0">
                          <a:latin typeface="Arial" pitchFamily="34" charset="0"/>
                          <a:cs typeface="Arial" pitchFamily="34" charset="0"/>
                        </a:rPr>
                        <a:t>83</a:t>
                      </a:r>
                    </a:p>
                  </a:txBody>
                  <a:tcPr/>
                </a:tc>
                <a:tc>
                  <a:txBody>
                    <a:bodyPr/>
                    <a:lstStyle/>
                    <a:p>
                      <a:pPr algn="ctr"/>
                      <a:r>
                        <a:rPr lang="en-US" sz="1400" dirty="0">
                          <a:latin typeface="Arial" pitchFamily="34" charset="0"/>
                          <a:cs typeface="Arial" pitchFamily="34" charset="0"/>
                        </a:rPr>
                        <a:t>34</a:t>
                      </a:r>
                    </a:p>
                  </a:txBody>
                  <a:tcPr/>
                </a:tc>
                <a:tc>
                  <a:txBody>
                    <a:bodyPr/>
                    <a:lstStyle/>
                    <a:p>
                      <a:pPr algn="ctr"/>
                      <a:r>
                        <a:rPr lang="en-US" sz="1400" dirty="0">
                          <a:latin typeface="Arial" pitchFamily="34" charset="0"/>
                          <a:cs typeface="Arial" pitchFamily="34" charset="0"/>
                        </a:rPr>
                        <a:t>13</a:t>
                      </a:r>
                    </a:p>
                  </a:txBody>
                  <a:tcPr/>
                </a:tc>
                <a:extLst>
                  <a:ext uri="{0D108BD9-81ED-4DB2-BD59-A6C34878D82A}">
                    <a16:rowId xmlns="" xmlns:a16="http://schemas.microsoft.com/office/drawing/2014/main" val="1837993188"/>
                  </a:ext>
                </a:extLst>
              </a:tr>
              <a:tr h="152400">
                <a:tc>
                  <a:txBody>
                    <a:bodyPr/>
                    <a:lstStyle/>
                    <a:p>
                      <a:pPr algn="ctr"/>
                      <a:r>
                        <a:rPr lang="en-US" sz="1400" b="1" dirty="0">
                          <a:latin typeface="Arial" pitchFamily="34" charset="0"/>
                          <a:cs typeface="Arial" pitchFamily="34" charset="0"/>
                        </a:rPr>
                        <a:t>Theobromine</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20</a:t>
                      </a:r>
                    </a:p>
                  </a:txBody>
                  <a:tcPr/>
                </a:tc>
                <a:tc>
                  <a:txBody>
                    <a:bodyPr/>
                    <a:lstStyle/>
                    <a:p>
                      <a:pPr algn="ctr"/>
                      <a:r>
                        <a:rPr lang="en-US" sz="1400" dirty="0">
                          <a:latin typeface="Arial" pitchFamily="34" charset="0"/>
                          <a:cs typeface="Arial" pitchFamily="34" charset="0"/>
                        </a:rPr>
                        <a:t>71</a:t>
                      </a:r>
                    </a:p>
                  </a:txBody>
                  <a:tcPr/>
                </a:tc>
                <a:tc>
                  <a:txBody>
                    <a:bodyPr/>
                    <a:lstStyle/>
                    <a:p>
                      <a:pPr algn="ctr"/>
                      <a:r>
                        <a:rPr lang="en-US" sz="1400" dirty="0">
                          <a:latin typeface="Arial" pitchFamily="34" charset="0"/>
                          <a:cs typeface="Arial" pitchFamily="34" charset="0"/>
                        </a:rPr>
                        <a:t>41</a:t>
                      </a:r>
                    </a:p>
                  </a:txBody>
                  <a:tcPr/>
                </a:tc>
                <a:tc>
                  <a:txBody>
                    <a:bodyPr/>
                    <a:lstStyle/>
                    <a:p>
                      <a:pPr algn="ctr"/>
                      <a:r>
                        <a:rPr lang="en-US" sz="1400" dirty="0">
                          <a:latin typeface="Arial" pitchFamily="34" charset="0"/>
                          <a:cs typeface="Arial" pitchFamily="34" charset="0"/>
                        </a:rPr>
                        <a:t>32</a:t>
                      </a:r>
                    </a:p>
                  </a:txBody>
                  <a:tcPr/>
                </a:tc>
                <a:extLst>
                  <a:ext uri="{0D108BD9-81ED-4DB2-BD59-A6C34878D82A}">
                    <a16:rowId xmlns="" xmlns:a16="http://schemas.microsoft.com/office/drawing/2014/main" val="774835839"/>
                  </a:ext>
                </a:extLst>
              </a:tr>
            </a:tbl>
          </a:graphicData>
        </a:graphic>
      </p:graphicFrame>
      <p:sp>
        <p:nvSpPr>
          <p:cNvPr id="8" name="Content Placeholder 7"/>
          <p:cNvSpPr>
            <a:spLocks noGrp="1"/>
          </p:cNvSpPr>
          <p:nvPr>
            <p:ph type="body" sz="quarter" idx="10"/>
          </p:nvPr>
        </p:nvSpPr>
        <p:spPr>
          <a:xfrm>
            <a:off x="154925" y="5257800"/>
            <a:ext cx="8760475" cy="495083"/>
          </a:xfrm>
        </p:spPr>
        <p:txBody>
          <a:bodyPr>
            <a:normAutofit/>
          </a:bodyPr>
          <a:lstStyle/>
          <a:p>
            <a:pPr marL="0" indent="0">
              <a:spcBef>
                <a:spcPts val="624"/>
              </a:spcBef>
              <a:buNone/>
            </a:pPr>
            <a:r>
              <a:rPr lang="en-US" sz="2400" dirty="0"/>
              <a:t>This is a randomized complete block design experiment</a:t>
            </a:r>
            <a:r>
              <a:rPr lang="en-US" sz="2400" dirty="0" smtClean="0"/>
              <a:t>.</a:t>
            </a:r>
            <a:endParaRPr lang="en-US" sz="2400" dirty="0"/>
          </a:p>
        </p:txBody>
      </p:sp>
    </p:spTree>
    <p:extLst>
      <p:ext uri="{BB962C8B-B14F-4D97-AF65-F5344CB8AC3E}">
        <p14:creationId xmlns:p14="http://schemas.microsoft.com/office/powerpoint/2010/main" val="201079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Example: River Iron</a:t>
            </a:r>
          </a:p>
        </p:txBody>
      </p:sp>
      <p:sp>
        <p:nvSpPr>
          <p:cNvPr id="9" name="Content Placeholder 8"/>
          <p:cNvSpPr>
            <a:spLocks noGrp="1"/>
          </p:cNvSpPr>
          <p:nvPr>
            <p:ph idx="1"/>
          </p:nvPr>
        </p:nvSpPr>
        <p:spPr>
          <a:xfrm>
            <a:off x="243114" y="1567542"/>
            <a:ext cx="5167086" cy="3918858"/>
          </a:xfrm>
        </p:spPr>
        <p:txBody>
          <a:bodyPr>
            <a:normAutofit/>
          </a:bodyPr>
          <a:lstStyle/>
          <a:p>
            <a:pPr marL="0" indent="0">
              <a:spcBef>
                <a:spcPts val="624"/>
              </a:spcBef>
              <a:spcAft>
                <a:spcPts val="1200"/>
              </a:spcAft>
              <a:buNone/>
            </a:pPr>
            <a:r>
              <a:rPr lang="en-US" sz="2400" dirty="0"/>
              <a:t>Iron concentrations (ppm) were measured in three different places (upstream, midstream, and downstream) in four different rivers</a:t>
            </a:r>
            <a:r>
              <a:rPr lang="en-US" sz="2400" dirty="0" smtClean="0"/>
              <a:t>.</a:t>
            </a:r>
          </a:p>
          <a:p>
            <a:pPr marL="0" indent="0">
              <a:spcBef>
                <a:spcPts val="624"/>
              </a:spcBef>
              <a:spcAft>
                <a:spcPts val="1200"/>
              </a:spcAft>
              <a:buNone/>
            </a:pPr>
            <a:r>
              <a:rPr lang="en-US" sz="2400" dirty="0"/>
              <a:t>Data are in </a:t>
            </a:r>
            <a:r>
              <a:rPr lang="en-US" sz="2400" dirty="0" err="1" smtClean="0"/>
              <a:t>RiverIron</a:t>
            </a:r>
            <a:endParaRPr lang="en-US" sz="2400" dirty="0" smtClean="0"/>
          </a:p>
          <a:p>
            <a:pPr marL="0" indent="0">
              <a:spcBef>
                <a:spcPts val="624"/>
              </a:spcBef>
              <a:buNone/>
            </a:pPr>
            <a:r>
              <a:rPr lang="en-US" sz="2400" dirty="0"/>
              <a:t>Treatment: River</a:t>
            </a:r>
          </a:p>
          <a:p>
            <a:pPr marL="0" indent="0">
              <a:spcBef>
                <a:spcPts val="624"/>
              </a:spcBef>
              <a:buNone/>
            </a:pPr>
            <a:r>
              <a:rPr lang="en-US" sz="2400" dirty="0"/>
              <a:t>Blocks: Site (subdivided)</a:t>
            </a:r>
          </a:p>
          <a:p>
            <a:pPr marL="0" indent="0">
              <a:spcBef>
                <a:spcPts val="624"/>
              </a:spcBef>
              <a:buNone/>
            </a:pPr>
            <a:r>
              <a:rPr lang="en-US" sz="2400" dirty="0"/>
              <a:t>Response: </a:t>
            </a:r>
            <a:r>
              <a:rPr lang="en-US" sz="2400" dirty="0" smtClean="0"/>
              <a:t>Iron</a:t>
            </a:r>
            <a:endParaRPr lang="en-US" sz="2400" dirty="0"/>
          </a:p>
        </p:txBody>
      </p:sp>
      <p:pic>
        <p:nvPicPr>
          <p:cNvPr id="14" name="Picture Placeholder 3" descr="A map shows four different places in New York where iron concentrations were measured. The four different places are Grasse River, Oswegatchie River, Racquette Lake, and Saint Regis. The map shows four different lines representing these four places extending from the north to the south. Three circles on each line denote the upstream, midstream, and downstream. The map has Canada labeled in the north. The map legend reads, 1 Oswegatchie, 2 Grasse, 3 Racquette, 4 Saint Regis. Each line has the number marked to represent the place. Toward the west is the area Oswegatchie River marked, followed by Grasse River and Racquette Lake in the center, and toward the west is area Saint Regis marked. ">
            <a:extLst>
              <a:ext uri="{FF2B5EF4-FFF2-40B4-BE49-F238E27FC236}">
                <a16:creationId xmlns="" xmlns:a16="http://schemas.microsoft.com/office/drawing/2014/main" id="{E17DFADC-D53B-4BC2-A50C-78163BED1B3C}"/>
              </a:ext>
            </a:extLst>
          </p:cNvPr>
          <p:cNvPicPr>
            <a:picLocks noGrp="1" noChangeAspect="1"/>
          </p:cNvPicPr>
          <p:nvPr>
            <p:ph type="pic" sz="quarter" idx="13"/>
          </p:nvPr>
        </p:nvPicPr>
        <p:blipFill>
          <a:blip r:embed="rId2"/>
          <a:stretch>
            <a:fillRect/>
          </a:stretch>
        </p:blipFill>
        <p:spPr>
          <a:xfrm>
            <a:off x="6096000" y="1454785"/>
            <a:ext cx="2154968" cy="2224733"/>
          </a:xfrm>
          <a:prstGeom prst="rect">
            <a:avLst/>
          </a:prstGeom>
        </p:spPr>
      </p:pic>
      <p:graphicFrame>
        <p:nvGraphicFramePr>
          <p:cNvPr id="15" name="Table Placeholder 4">
            <a:extLst>
              <a:ext uri="{FF2B5EF4-FFF2-40B4-BE49-F238E27FC236}">
                <a16:creationId xmlns="" xmlns:a16="http://schemas.microsoft.com/office/drawing/2014/main" id="{6FB65524-595D-449F-A049-4D7C78417BCF}"/>
              </a:ext>
            </a:extLst>
          </p:cNvPr>
          <p:cNvGraphicFramePr>
            <a:graphicFrameLocks noGrp="1"/>
          </p:cNvGraphicFramePr>
          <p:nvPr>
            <p:ph type="tbl" sz="quarter" idx="12"/>
            <p:extLst>
              <p:ext uri="{D42A27DB-BD31-4B8C-83A1-F6EECF244321}">
                <p14:modId xmlns:p14="http://schemas.microsoft.com/office/powerpoint/2010/main" val="2314458958"/>
              </p:ext>
            </p:extLst>
          </p:nvPr>
        </p:nvGraphicFramePr>
        <p:xfrm>
          <a:off x="5562600" y="3962400"/>
          <a:ext cx="3144520" cy="1524000"/>
        </p:xfrm>
        <a:graphic>
          <a:graphicData uri="http://schemas.openxmlformats.org/drawingml/2006/table">
            <a:tbl>
              <a:tblPr firstRow="1" bandRow="1">
                <a:tableStyleId>{5940675A-B579-460E-94D1-54222C63F5DA}</a:tableStyleId>
              </a:tblPr>
              <a:tblGrid>
                <a:gridCol w="1365567">
                  <a:extLst>
                    <a:ext uri="{9D8B030D-6E8A-4147-A177-3AD203B41FA5}">
                      <a16:colId xmlns="" xmlns:a16="http://schemas.microsoft.com/office/drawing/2014/main" val="2481968449"/>
                    </a:ext>
                  </a:extLst>
                </a:gridCol>
                <a:gridCol w="527367">
                  <a:extLst>
                    <a:ext uri="{9D8B030D-6E8A-4147-A177-3AD203B41FA5}">
                      <a16:colId xmlns="" xmlns:a16="http://schemas.microsoft.com/office/drawing/2014/main" val="3480073884"/>
                    </a:ext>
                  </a:extLst>
                </a:gridCol>
                <a:gridCol w="536893">
                  <a:extLst>
                    <a:ext uri="{9D8B030D-6E8A-4147-A177-3AD203B41FA5}">
                      <a16:colId xmlns="" xmlns:a16="http://schemas.microsoft.com/office/drawing/2014/main" val="198035436"/>
                    </a:ext>
                  </a:extLst>
                </a:gridCol>
                <a:gridCol w="714693">
                  <a:extLst>
                    <a:ext uri="{9D8B030D-6E8A-4147-A177-3AD203B41FA5}">
                      <a16:colId xmlns="" xmlns:a16="http://schemas.microsoft.com/office/drawing/2014/main" val="4085028932"/>
                    </a:ext>
                  </a:extLst>
                </a:gridCol>
              </a:tblGrid>
              <a:tr h="152400">
                <a:tc>
                  <a:txBody>
                    <a:bodyPr/>
                    <a:lstStyle/>
                    <a:p>
                      <a:pPr algn="ctr"/>
                      <a:r>
                        <a:rPr lang="en-US" sz="1400" b="1" dirty="0" smtClean="0">
                          <a:latin typeface="Arial" pitchFamily="34" charset="0"/>
                          <a:cs typeface="Arial" pitchFamily="34" charset="0"/>
                        </a:rPr>
                        <a:t>River/Subject</a:t>
                      </a:r>
                      <a:endParaRPr lang="en-US" sz="1400" b="1" dirty="0">
                        <a:latin typeface="Arial" pitchFamily="34" charset="0"/>
                        <a:cs typeface="Arial" pitchFamily="34" charset="0"/>
                      </a:endParaRPr>
                    </a:p>
                  </a:txBody>
                  <a:tcPr/>
                </a:tc>
                <a:tc>
                  <a:txBody>
                    <a:bodyPr/>
                    <a:lstStyle/>
                    <a:p>
                      <a:pPr algn="ctr"/>
                      <a:r>
                        <a:rPr lang="en-US" sz="1400" b="1" dirty="0">
                          <a:latin typeface="Arial" pitchFamily="34" charset="0"/>
                          <a:cs typeface="Arial" pitchFamily="34" charset="0"/>
                        </a:rPr>
                        <a:t>Up</a:t>
                      </a:r>
                    </a:p>
                  </a:txBody>
                  <a:tcPr/>
                </a:tc>
                <a:tc>
                  <a:txBody>
                    <a:bodyPr/>
                    <a:lstStyle/>
                    <a:p>
                      <a:pPr algn="ctr"/>
                      <a:r>
                        <a:rPr lang="en-US" sz="1400" b="1" dirty="0">
                          <a:latin typeface="Arial" pitchFamily="34" charset="0"/>
                          <a:cs typeface="Arial" pitchFamily="34" charset="0"/>
                        </a:rPr>
                        <a:t>Mid</a:t>
                      </a:r>
                    </a:p>
                  </a:txBody>
                  <a:tcPr/>
                </a:tc>
                <a:tc>
                  <a:txBody>
                    <a:bodyPr/>
                    <a:lstStyle/>
                    <a:p>
                      <a:pPr algn="ctr"/>
                      <a:r>
                        <a:rPr lang="en-US" sz="1400" b="1" dirty="0">
                          <a:latin typeface="Arial" pitchFamily="34" charset="0"/>
                          <a:cs typeface="Arial" pitchFamily="34" charset="0"/>
                        </a:rPr>
                        <a:t>Down</a:t>
                      </a:r>
                    </a:p>
                  </a:txBody>
                  <a:tcPr/>
                </a:tc>
                <a:extLst>
                  <a:ext uri="{0D108BD9-81ED-4DB2-BD59-A6C34878D82A}">
                    <a16:rowId xmlns="" xmlns:a16="http://schemas.microsoft.com/office/drawing/2014/main" val="1309975637"/>
                  </a:ext>
                </a:extLst>
              </a:tr>
              <a:tr h="152400">
                <a:tc>
                  <a:txBody>
                    <a:bodyPr/>
                    <a:lstStyle/>
                    <a:p>
                      <a:pPr algn="ctr"/>
                      <a:r>
                        <a:rPr lang="en-US" sz="1400" b="1" dirty="0">
                          <a:latin typeface="Arial" pitchFamily="34" charset="0"/>
                          <a:cs typeface="Arial" pitchFamily="34" charset="0"/>
                        </a:rPr>
                        <a:t>Grasse</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944</a:t>
                      </a:r>
                    </a:p>
                  </a:txBody>
                  <a:tcPr/>
                </a:tc>
                <a:tc>
                  <a:txBody>
                    <a:bodyPr/>
                    <a:lstStyle/>
                    <a:p>
                      <a:pPr algn="ctr"/>
                      <a:r>
                        <a:rPr lang="en-US" sz="1400" dirty="0">
                          <a:latin typeface="Arial" pitchFamily="34" charset="0"/>
                          <a:cs typeface="Arial" pitchFamily="34" charset="0"/>
                        </a:rPr>
                        <a:t>525</a:t>
                      </a:r>
                    </a:p>
                  </a:txBody>
                  <a:tcPr/>
                </a:tc>
                <a:tc>
                  <a:txBody>
                    <a:bodyPr/>
                    <a:lstStyle/>
                    <a:p>
                      <a:pPr algn="ctr"/>
                      <a:r>
                        <a:rPr lang="en-US" sz="1400" dirty="0">
                          <a:latin typeface="Arial" pitchFamily="34" charset="0"/>
                          <a:cs typeface="Arial" pitchFamily="34" charset="0"/>
                        </a:rPr>
                        <a:t>327</a:t>
                      </a:r>
                    </a:p>
                  </a:txBody>
                  <a:tcPr/>
                </a:tc>
                <a:extLst>
                  <a:ext uri="{0D108BD9-81ED-4DB2-BD59-A6C34878D82A}">
                    <a16:rowId xmlns="" xmlns:a16="http://schemas.microsoft.com/office/drawing/2014/main" val="3351750484"/>
                  </a:ext>
                </a:extLst>
              </a:tr>
              <a:tr h="152400">
                <a:tc>
                  <a:txBody>
                    <a:bodyPr/>
                    <a:lstStyle/>
                    <a:p>
                      <a:pPr algn="ctr"/>
                      <a:r>
                        <a:rPr lang="en-US" sz="1400" b="1" dirty="0">
                          <a:latin typeface="Arial" pitchFamily="34" charset="0"/>
                          <a:cs typeface="Arial" pitchFamily="34" charset="0"/>
                        </a:rPr>
                        <a:t>Oswegatchie</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860</a:t>
                      </a:r>
                    </a:p>
                  </a:txBody>
                  <a:tcPr/>
                </a:tc>
                <a:tc>
                  <a:txBody>
                    <a:bodyPr/>
                    <a:lstStyle/>
                    <a:p>
                      <a:pPr algn="ctr"/>
                      <a:r>
                        <a:rPr lang="en-US" sz="1400" dirty="0">
                          <a:latin typeface="Arial" pitchFamily="34" charset="0"/>
                          <a:cs typeface="Arial" pitchFamily="34" charset="0"/>
                        </a:rPr>
                        <a:t>229</a:t>
                      </a:r>
                    </a:p>
                  </a:txBody>
                  <a:tcPr/>
                </a:tc>
                <a:tc>
                  <a:txBody>
                    <a:bodyPr/>
                    <a:lstStyle/>
                    <a:p>
                      <a:pPr algn="ctr"/>
                      <a:r>
                        <a:rPr lang="en-US" sz="1400" dirty="0">
                          <a:latin typeface="Arial" pitchFamily="34" charset="0"/>
                          <a:cs typeface="Arial" pitchFamily="34" charset="0"/>
                        </a:rPr>
                        <a:t>130</a:t>
                      </a:r>
                    </a:p>
                  </a:txBody>
                  <a:tcPr/>
                </a:tc>
                <a:extLst>
                  <a:ext uri="{0D108BD9-81ED-4DB2-BD59-A6C34878D82A}">
                    <a16:rowId xmlns="" xmlns:a16="http://schemas.microsoft.com/office/drawing/2014/main" val="1837993188"/>
                  </a:ext>
                </a:extLst>
              </a:tr>
              <a:tr h="152400">
                <a:tc>
                  <a:txBody>
                    <a:bodyPr/>
                    <a:lstStyle/>
                    <a:p>
                      <a:pPr algn="ctr"/>
                      <a:r>
                        <a:rPr lang="en-US" sz="1400" b="1" dirty="0" err="1">
                          <a:latin typeface="Arial" pitchFamily="34" charset="0"/>
                          <a:cs typeface="Arial" pitchFamily="34" charset="0"/>
                        </a:rPr>
                        <a:t>Racquette</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108</a:t>
                      </a:r>
                    </a:p>
                  </a:txBody>
                  <a:tcPr/>
                </a:tc>
                <a:tc>
                  <a:txBody>
                    <a:bodyPr/>
                    <a:lstStyle/>
                    <a:p>
                      <a:pPr algn="ctr"/>
                      <a:r>
                        <a:rPr lang="en-US" sz="1400" dirty="0">
                          <a:latin typeface="Arial" pitchFamily="34" charset="0"/>
                          <a:cs typeface="Arial" pitchFamily="34" charset="0"/>
                        </a:rPr>
                        <a:t>36</a:t>
                      </a:r>
                    </a:p>
                  </a:txBody>
                  <a:tcPr/>
                </a:tc>
                <a:tc>
                  <a:txBody>
                    <a:bodyPr/>
                    <a:lstStyle/>
                    <a:p>
                      <a:pPr algn="ctr"/>
                      <a:r>
                        <a:rPr lang="en-US" sz="1400" dirty="0">
                          <a:latin typeface="Arial" pitchFamily="34" charset="0"/>
                          <a:cs typeface="Arial" pitchFamily="34" charset="0"/>
                        </a:rPr>
                        <a:t>30</a:t>
                      </a:r>
                    </a:p>
                  </a:txBody>
                  <a:tcPr/>
                </a:tc>
                <a:extLst>
                  <a:ext uri="{0D108BD9-81ED-4DB2-BD59-A6C34878D82A}">
                    <a16:rowId xmlns="" xmlns:a16="http://schemas.microsoft.com/office/drawing/2014/main" val="774835839"/>
                  </a:ext>
                </a:extLst>
              </a:tr>
              <a:tr h="152400">
                <a:tc>
                  <a:txBody>
                    <a:bodyPr/>
                    <a:lstStyle/>
                    <a:p>
                      <a:pPr algn="ctr"/>
                      <a:r>
                        <a:rPr lang="en-US" sz="1400" b="1" dirty="0">
                          <a:latin typeface="Arial" pitchFamily="34" charset="0"/>
                          <a:cs typeface="Arial" pitchFamily="34" charset="0"/>
                        </a:rPr>
                        <a:t>St. Regis</a:t>
                      </a:r>
                      <a:endParaRPr lang="en-US" sz="1400" b="1" dirty="0">
                        <a:solidFill>
                          <a:schemeClr val="bg1"/>
                        </a:solidFill>
                        <a:latin typeface="Arial" pitchFamily="34" charset="0"/>
                        <a:cs typeface="Arial" pitchFamily="34" charset="0"/>
                      </a:endParaRPr>
                    </a:p>
                  </a:txBody>
                  <a:tcPr/>
                </a:tc>
                <a:tc>
                  <a:txBody>
                    <a:bodyPr/>
                    <a:lstStyle/>
                    <a:p>
                      <a:pPr algn="ctr"/>
                      <a:r>
                        <a:rPr lang="en-US" sz="1400" dirty="0">
                          <a:latin typeface="Arial" pitchFamily="34" charset="0"/>
                          <a:cs typeface="Arial" pitchFamily="34" charset="0"/>
                        </a:rPr>
                        <a:t>751</a:t>
                      </a:r>
                    </a:p>
                  </a:txBody>
                  <a:tcPr/>
                </a:tc>
                <a:tc>
                  <a:txBody>
                    <a:bodyPr/>
                    <a:lstStyle/>
                    <a:p>
                      <a:pPr algn="ctr"/>
                      <a:r>
                        <a:rPr lang="en-US" sz="1400" dirty="0">
                          <a:latin typeface="Arial" pitchFamily="34" charset="0"/>
                          <a:cs typeface="Arial" pitchFamily="34" charset="0"/>
                        </a:rPr>
                        <a:t>568</a:t>
                      </a:r>
                    </a:p>
                  </a:txBody>
                  <a:tcPr/>
                </a:tc>
                <a:tc>
                  <a:txBody>
                    <a:bodyPr/>
                    <a:lstStyle/>
                    <a:p>
                      <a:pPr algn="ctr"/>
                      <a:r>
                        <a:rPr lang="en-US" sz="1400" dirty="0">
                          <a:latin typeface="Arial" pitchFamily="34" charset="0"/>
                          <a:cs typeface="Arial" pitchFamily="34" charset="0"/>
                        </a:rPr>
                        <a:t>350</a:t>
                      </a:r>
                    </a:p>
                  </a:txBody>
                  <a:tcPr/>
                </a:tc>
                <a:extLst>
                  <a:ext uri="{0D108BD9-81ED-4DB2-BD59-A6C34878D82A}">
                    <a16:rowId xmlns="" xmlns:a16="http://schemas.microsoft.com/office/drawing/2014/main" val="2757009905"/>
                  </a:ext>
                </a:extLst>
              </a:tr>
            </a:tbl>
          </a:graphicData>
        </a:graphic>
      </p:graphicFrame>
      <p:sp>
        <p:nvSpPr>
          <p:cNvPr id="10" name="Content Placeholder 9"/>
          <p:cNvSpPr>
            <a:spLocks noGrp="1"/>
          </p:cNvSpPr>
          <p:nvPr>
            <p:ph type="body" sz="quarter" idx="10"/>
          </p:nvPr>
        </p:nvSpPr>
        <p:spPr>
          <a:xfrm>
            <a:off x="241662" y="5638800"/>
            <a:ext cx="8673738" cy="457200"/>
          </a:xfrm>
        </p:spPr>
        <p:txBody>
          <a:bodyPr/>
          <a:lstStyle/>
          <a:p>
            <a:pPr marL="0" indent="0">
              <a:buNone/>
            </a:pPr>
            <a:r>
              <a:rPr lang="en-US" sz="2400" dirty="0"/>
              <a:t>This is a complete block design observational study</a:t>
            </a:r>
            <a:r>
              <a:rPr lang="en-US" sz="2400" dirty="0" smtClean="0"/>
              <a:t>.</a:t>
            </a:r>
            <a:endParaRPr lang="en-US" sz="2400" dirty="0"/>
          </a:p>
        </p:txBody>
      </p:sp>
    </p:spTree>
    <p:extLst>
      <p:ext uri="{BB962C8B-B14F-4D97-AF65-F5344CB8AC3E}">
        <p14:creationId xmlns:p14="http://schemas.microsoft.com/office/powerpoint/2010/main" val="3615417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GPA by Athlete</a:t>
            </a:r>
            <a:endParaRPr lang="ru-RU" dirty="0"/>
          </a:p>
        </p:txBody>
      </p:sp>
      <p:sp>
        <p:nvSpPr>
          <p:cNvPr id="3" name="Content Placeholder 2"/>
          <p:cNvSpPr>
            <a:spLocks noGrp="1"/>
          </p:cNvSpPr>
          <p:nvPr>
            <p:ph sz="quarter" idx="10"/>
          </p:nvPr>
        </p:nvSpPr>
        <p:spPr>
          <a:xfrm>
            <a:off x="247304" y="1407392"/>
            <a:ext cx="8591895" cy="4764807"/>
          </a:xfrm>
        </p:spPr>
        <p:txBody>
          <a:bodyPr>
            <a:normAutofit/>
          </a:bodyPr>
          <a:lstStyle/>
          <a:p>
            <a:pPr marL="0" indent="0">
              <a:spcBef>
                <a:spcPts val="624"/>
              </a:spcBef>
              <a:buNone/>
            </a:pPr>
            <a:r>
              <a:rPr lang="en-US" dirty="0"/>
              <a:t>In a random sample of 525 students, we want to compare the mean GPA for athletes and non-athletes while also accounting for choice of major as a second factor</a:t>
            </a:r>
            <a:r>
              <a:rPr lang="en-US" dirty="0" smtClean="0"/>
              <a:t>.</a:t>
            </a:r>
          </a:p>
          <a:p>
            <a:pPr marL="0" indent="0">
              <a:spcBef>
                <a:spcPts val="624"/>
              </a:spcBef>
              <a:buNone/>
            </a:pPr>
            <a:r>
              <a:rPr lang="en-US" dirty="0"/>
              <a:t>Factor A: Athlete/Non-athlete</a:t>
            </a:r>
          </a:p>
          <a:p>
            <a:pPr marL="0" indent="0">
              <a:spcBef>
                <a:spcPts val="624"/>
              </a:spcBef>
              <a:buNone/>
            </a:pPr>
            <a:r>
              <a:rPr lang="en-US" dirty="0"/>
              <a:t>Factor B: Major (History, Biology, . . .)</a:t>
            </a:r>
          </a:p>
          <a:p>
            <a:pPr marL="0" indent="0">
              <a:spcBef>
                <a:spcPts val="624"/>
              </a:spcBef>
              <a:buNone/>
            </a:pPr>
            <a:r>
              <a:rPr lang="en-US" dirty="0"/>
              <a:t>Response: </a:t>
            </a:r>
            <a:r>
              <a:rPr lang="en-US" dirty="0" smtClean="0"/>
              <a:t>GPA</a:t>
            </a:r>
          </a:p>
          <a:p>
            <a:pPr marL="2286000" indent="0">
              <a:spcBef>
                <a:spcPts val="624"/>
              </a:spcBef>
              <a:buNone/>
            </a:pPr>
            <a:r>
              <a:rPr lang="en-US" dirty="0"/>
              <a:t>NOT a block </a:t>
            </a:r>
            <a:r>
              <a:rPr lang="en-US" dirty="0" smtClean="0"/>
              <a:t>design</a:t>
            </a:r>
          </a:p>
          <a:p>
            <a:pPr marL="0" indent="0">
              <a:spcBef>
                <a:spcPts val="624"/>
              </a:spcBef>
              <a:buNone/>
            </a:pPr>
            <a:r>
              <a:rPr lang="en-US" dirty="0"/>
              <a:t>For a complete block design, we would need just one athlete and one non-athlete for each major</a:t>
            </a:r>
            <a:r>
              <a:rPr lang="en-US" dirty="0" smtClean="0"/>
              <a:t>.</a:t>
            </a:r>
            <a:endParaRPr lang="en-US" dirty="0"/>
          </a:p>
        </p:txBody>
      </p:sp>
    </p:spTree>
    <p:extLst>
      <p:ext uri="{BB962C8B-B14F-4D97-AF65-F5344CB8AC3E}">
        <p14:creationId xmlns:p14="http://schemas.microsoft.com/office/powerpoint/2010/main" val="329356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2616</TotalTime>
  <Words>634</Words>
  <Application>Microsoft Office PowerPoint</Application>
  <PresentationFormat>On-screen Show (4:3)</PresentationFormat>
  <Paragraphs>113</Paragraphs>
  <Slides>11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ＭＳ Ｐゴシック</vt:lpstr>
      <vt:lpstr>Arial</vt:lpstr>
      <vt:lpstr>Arial Black</vt:lpstr>
      <vt:lpstr>Calibri</vt:lpstr>
      <vt:lpstr>Courier New</vt:lpstr>
      <vt:lpstr>Symbol</vt:lpstr>
      <vt:lpstr>Wingdings</vt:lpstr>
      <vt:lpstr>bergerinvitels3e_lectureslides_ch01_final</vt:lpstr>
      <vt:lpstr>Section 6.1 </vt:lpstr>
      <vt:lpstr>Section 6.1</vt:lpstr>
      <vt:lpstr>Example: FourExams</vt:lpstr>
      <vt:lpstr> Simple Block Design</vt:lpstr>
      <vt:lpstr>Sources for Blocks</vt:lpstr>
      <vt:lpstr>Experiments vs. Observational</vt:lpstr>
      <vt:lpstr>Example: Frantic Fingers</vt:lpstr>
      <vt:lpstr>Example: River Iron</vt:lpstr>
      <vt:lpstr>Example: GPA by Athlete</vt:lpstr>
      <vt:lpstr>Terminology (1 of 2)</vt:lpstr>
      <vt:lpstr>Terminology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6.1</dc:title>
  <dc:creator>Canon</dc:creator>
  <cp:lastModifiedBy>Newton, Andy</cp:lastModifiedBy>
  <cp:revision>494</cp:revision>
  <dcterms:created xsi:type="dcterms:W3CDTF">2015-10-23T14:29:37Z</dcterms:created>
  <dcterms:modified xsi:type="dcterms:W3CDTF">2018-08-30T15:24:48Z</dcterms:modified>
</cp:coreProperties>
</file>